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34"/>
  </p:notesMasterIdLst>
  <p:sldIdLst>
    <p:sldId id="256" r:id="rId3"/>
    <p:sldId id="287" r:id="rId4"/>
    <p:sldId id="337" r:id="rId5"/>
    <p:sldId id="286" r:id="rId6"/>
    <p:sldId id="340" r:id="rId7"/>
    <p:sldId id="341" r:id="rId8"/>
    <p:sldId id="343" r:id="rId9"/>
    <p:sldId id="285" r:id="rId10"/>
    <p:sldId id="344" r:id="rId11"/>
    <p:sldId id="322" r:id="rId12"/>
    <p:sldId id="338" r:id="rId13"/>
    <p:sldId id="320" r:id="rId14"/>
    <p:sldId id="332" r:id="rId15"/>
    <p:sldId id="333" r:id="rId16"/>
    <p:sldId id="295" r:id="rId17"/>
    <p:sldId id="283" r:id="rId18"/>
    <p:sldId id="339" r:id="rId19"/>
    <p:sldId id="336" r:id="rId20"/>
    <p:sldId id="289" r:id="rId21"/>
    <p:sldId id="290" r:id="rId22"/>
    <p:sldId id="296" r:id="rId23"/>
    <p:sldId id="325" r:id="rId24"/>
    <p:sldId id="324" r:id="rId25"/>
    <p:sldId id="327" r:id="rId26"/>
    <p:sldId id="328" r:id="rId27"/>
    <p:sldId id="329" r:id="rId28"/>
    <p:sldId id="330" r:id="rId29"/>
    <p:sldId id="331" r:id="rId30"/>
    <p:sldId id="345" r:id="rId31"/>
    <p:sldId id="297" r:id="rId32"/>
    <p:sldId id="29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09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93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9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1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56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07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44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72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53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08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7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93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LP0j59nu4Q" TargetMode="Externa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ZETmnT0cE4o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152400"/>
            <a:ext cx="4876800" cy="4876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517707"/>
              </p:ext>
            </p:extLst>
          </p:nvPr>
        </p:nvGraphicFramePr>
        <p:xfrm>
          <a:off x="304800" y="2133600"/>
          <a:ext cx="11734800" cy="3840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3  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III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u="sng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https://www.youtube.com/watch?v=ILP0j59nu4Q</a:t>
                      </a:r>
                      <a:endParaRPr lang="sr-Latn-CS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Navesti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kreativne i operativno-tehničke pripreme na zadatom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sr-Latn-R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 Analizom zadatog primera navesti budžetske linije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kumimoji="0" lang="sr-Latn-R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Uraditi operativni plan realizacije na zadatom primeru </a:t>
                      </a: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209C3C-DD78-FCE3-4F10-16C393AFE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518372"/>
              </p:ext>
            </p:extLst>
          </p:nvPr>
        </p:nvGraphicFramePr>
        <p:xfrm>
          <a:off x="114300" y="2057400"/>
          <a:ext cx="11963400" cy="43837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5845">
                  <a:extLst>
                    <a:ext uri="{9D8B030D-6E8A-4147-A177-3AD203B41FA5}">
                      <a16:colId xmlns:a16="http://schemas.microsoft.com/office/drawing/2014/main" val="3133419378"/>
                    </a:ext>
                  </a:extLst>
                </a:gridCol>
                <a:gridCol w="11317555">
                  <a:extLst>
                    <a:ext uri="{9D8B030D-6E8A-4147-A177-3AD203B41FA5}">
                      <a16:colId xmlns:a16="http://schemas.microsoft.com/office/drawing/2014/main" val="3885974649"/>
                    </a:ext>
                  </a:extLst>
                </a:gridCol>
              </a:tblGrid>
              <a:tr h="1583377">
                <a:tc gridSpan="2">
                  <a:txBody>
                    <a:bodyPr/>
                    <a:lstStyle/>
                    <a:p>
                      <a:pPr algn="ctr"/>
                      <a:r>
                        <a:rPr lang="sr-Latn-C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TV PRODUKCIJA 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Kolokvijum</a:t>
                      </a:r>
                      <a:r>
                        <a:rPr lang="sr-Latn-C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III godina, </a:t>
                      </a:r>
                      <a:r>
                        <a:rPr lang="sr-Latn-C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jesenji semestar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605465"/>
                  </a:ext>
                </a:extLst>
              </a:tr>
              <a:tr h="316675">
                <a:tc gridSpan="2">
                  <a:txBody>
                    <a:bodyPr/>
                    <a:lstStyle/>
                    <a:p>
                      <a:pPr algn="ctr"/>
                      <a:r>
                        <a:rPr lang="sr-Latn-CS" sz="24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Analiza  tehnološkog/radnog procesa (od 1do 7) na zadatom primeru 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032909"/>
                  </a:ext>
                </a:extLst>
              </a:tr>
              <a:tr h="475012">
                <a:tc gridSpan="2">
                  <a:txBody>
                    <a:bodyPr/>
                    <a:lstStyle/>
                    <a:p>
                      <a:pPr algn="l"/>
                      <a:r>
                        <a:rPr lang="sr-Latn-R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Link za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preuzimanje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primera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koji je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predmet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analize</a:t>
                      </a:r>
                      <a:r>
                        <a:rPr lang="sr-Latn-RS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r-Latn-RS" sz="2000" u="sng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https://www.youtube.com/watch?v=ZETmnT0cE4o</a:t>
                      </a:r>
                      <a:endParaRPr lang="en-US" sz="20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823674"/>
                  </a:ext>
                </a:extLst>
              </a:tr>
              <a:tr h="825336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Dinamika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pripreme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produkcije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postprodukcije</a:t>
                      </a:r>
                      <a:r>
                        <a:rPr lang="sr-Latn-R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dinamiku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svih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kalendar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opis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navedenih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zadatom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primeru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)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53338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objekte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mestu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štimungu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(EXT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ENT; dan/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noć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817419"/>
                  </a:ext>
                </a:extLst>
              </a:tr>
              <a:tr h="47501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izvođače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vrstu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broj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099025"/>
                  </a:ext>
                </a:extLst>
              </a:tr>
              <a:tr h="63335">
                <a:tc gridSpan="2"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37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209C3C-DD78-FCE3-4F10-16C393AFE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30178"/>
              </p:ext>
            </p:extLst>
          </p:nvPr>
        </p:nvGraphicFramePr>
        <p:xfrm>
          <a:off x="152400" y="2209800"/>
          <a:ext cx="11963400" cy="381000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5845">
                  <a:extLst>
                    <a:ext uri="{9D8B030D-6E8A-4147-A177-3AD203B41FA5}">
                      <a16:colId xmlns:a16="http://schemas.microsoft.com/office/drawing/2014/main" val="3133419378"/>
                    </a:ext>
                  </a:extLst>
                </a:gridCol>
                <a:gridCol w="11317555">
                  <a:extLst>
                    <a:ext uri="{9D8B030D-6E8A-4147-A177-3AD203B41FA5}">
                      <a16:colId xmlns:a16="http://schemas.microsoft.com/office/drawing/2014/main" val="3885974649"/>
                    </a:ext>
                  </a:extLst>
                </a:gridCol>
              </a:tblGrid>
              <a:tr h="95460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tehničke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kapacitete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(video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audio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oprema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scenska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tehnika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... - po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fazama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tehnološkom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načinu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857089"/>
                  </a:ext>
                </a:extLst>
              </a:tr>
              <a:tr h="112817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operativni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plan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snimanja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snimajućim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danima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radne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operacije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trajanje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satnica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dnevni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plan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realizacije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endParaRPr lang="sr-Latn-R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kada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se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šta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radi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– od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hladne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probe do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snimanja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974013"/>
                  </a:ext>
                </a:extLst>
              </a:tr>
              <a:tr h="894107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potrebnu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ekipu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realizacije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potreban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broj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izvršilaca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sr-Latn-R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autorska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uža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kompletna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813596"/>
                  </a:ext>
                </a:extLst>
              </a:tr>
              <a:tr h="763687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Registrovati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troškove</a:t>
                      </a: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bez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iznete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vrednosti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jedinice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grupisati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linije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u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njihove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pripadajuće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jedinice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515200"/>
                  </a:ext>
                </a:extLst>
              </a:tr>
              <a:tr h="69426">
                <a:tc gridSpan="2"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37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3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050-09B9-13E9-0DE0-6D782DBE3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Označavanje rada za studente PUM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476F6-B37C-A39D-92D8-7717E7BFF7F6}"/>
              </a:ext>
            </a:extLst>
          </p:cNvPr>
          <p:cNvSpPr txBox="1"/>
          <p:nvPr/>
        </p:nvSpPr>
        <p:spPr>
          <a:xfrm>
            <a:off x="1524000" y="2150150"/>
            <a:ext cx="8915400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el. dokument (word ili PDF) pre slanja označiti na sledeći način: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godina studija </a:t>
            </a:r>
            <a:r>
              <a:rPr kumimoji="0" lang="sr-Latn-C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(rimsko)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III g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688AFF-8777-4D69-7E01-0F0B0C5EEAB1}"/>
              </a:ext>
            </a:extLst>
          </p:cNvPr>
          <p:cNvSpPr txBox="1"/>
          <p:nvPr/>
        </p:nvSpPr>
        <p:spPr>
          <a:xfrm>
            <a:off x="1514475" y="5011341"/>
            <a:ext cx="8915400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r>
              <a:rPr lang="sr-Latn-CS" sz="24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aziv predmeta </a:t>
            </a:r>
            <a:r>
              <a:rPr kumimoji="0" lang="sr-Latn-C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</a:rPr>
              <a:t>(skraćeno)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OTV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809A19-0D59-6557-3BC4-009BF9EA9AD9}"/>
              </a:ext>
            </a:extLst>
          </p:cNvPr>
          <p:cNvSpPr txBox="1"/>
          <p:nvPr/>
        </p:nvSpPr>
        <p:spPr>
          <a:xfrm>
            <a:off x="152400" y="4476958"/>
            <a:ext cx="9525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90372" marR="0" lvl="1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q"/>
              <a:tabLst/>
              <a:defRPr/>
            </a:pP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Označavanje rada za studente OSTALIH STUDIJSKIH PROGRAMA</a:t>
            </a:r>
            <a:endParaRPr kumimoji="0" lang="hr-HR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766" y="1508761"/>
            <a:ext cx="9292468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9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3340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8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Spoznati tehnološki proces proizvodnje i emitovanja TV emis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je/TV programa</a:t>
            </a:r>
            <a:endParaRPr lang="sr-Latn-RS" sz="24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dirty="0"/>
              <a:t> 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8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tehnološkom procesu proizvodnje i emitovanja TV emisije/TV programa kroz radne procese i radne zadatke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b="1" dirty="0"/>
              <a:t>        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800" b="1" dirty="0"/>
              <a:t>           </a:t>
            </a:r>
            <a:r>
              <a:rPr lang="hr-HR" sz="2400" b="1" dirty="0"/>
              <a:t>Literatura:</a:t>
            </a:r>
            <a:endParaRPr lang="hr-HR" sz="1800" b="1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1.Kajganić P. (2010) </a:t>
            </a:r>
            <a:r>
              <a:rPr lang="hr-HR" sz="2400" b="1" dirty="0"/>
              <a:t>TV produkcija 2</a:t>
            </a:r>
            <a:r>
              <a:rPr lang="hr-HR" sz="2400" dirty="0"/>
              <a:t>, ShopMyBook, Puurs, Belgium</a:t>
            </a:r>
          </a:p>
          <a:p>
            <a:pPr marL="1163638" lvl="1" indent="-17780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Naučna knjiga, Univerzitet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b="1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508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130" y="1514855"/>
            <a:ext cx="9445739" cy="533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7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34" y="1521484"/>
            <a:ext cx="9675132" cy="5260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E3E37A5-9210-BD73-E83C-3DD2C4460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Silabusi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A56562-7102-76F9-EDB8-BD052F7E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71" t="1135" r="5883" b="3409"/>
          <a:stretch>
            <a:fillRect/>
          </a:stretch>
        </p:blipFill>
        <p:spPr>
          <a:xfrm>
            <a:off x="2057400" y="152400"/>
            <a:ext cx="4800600" cy="6400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E7B5AB-9142-66DD-7451-EC56E0AC92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22" r="10065" b="6666"/>
          <a:stretch>
            <a:fillRect/>
          </a:stretch>
        </p:blipFill>
        <p:spPr>
          <a:xfrm>
            <a:off x="7162800" y="152400"/>
            <a:ext cx="46482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4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6BD451-30E4-9947-914E-E5B8DC65D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99225"/>
            <a:ext cx="7510088" cy="665954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39A5BEA-D1F9-C5E1-5035-1BBE5B89C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Prateći materijali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51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ABD275F-DFDA-8C17-309C-BD0D8A1B7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Seminarski rad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CED3F6-4B04-9BBE-90F3-71B5417BA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73688">
            <a:off x="2332093" y="1452585"/>
            <a:ext cx="8205454" cy="39522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4A0269-D831-88B9-2656-F1C53541A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1656">
            <a:off x="4864230" y="1249110"/>
            <a:ext cx="5359020" cy="444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94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420DAA-5C80-5813-A313-F0A1E1E7C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97631"/>
            <a:ext cx="5638190" cy="660725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663A26-FE53-DF1E-BFB2-CB8860F93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Ispitna pitanja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7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C481B-FB43-646E-B03C-179C1E7C3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7740D50-669E-ED71-BA5C-396F33C36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Rezultati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0B930E-D8DF-3084-FBC5-0FA4083AB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182" y="76200"/>
            <a:ext cx="8450618" cy="669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20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410D7-B986-52D1-FED8-4B5A3FE74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EAB0C23-EB4E-7726-B64D-4769B0964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Rezultati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373C07-6C2F-1EDE-FDD8-12EB511DB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451" y="228600"/>
            <a:ext cx="8946349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4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A57F1-81FA-E758-3B9F-F67B19E9F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C633F0E-95F3-B694-3199-B6360A238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Info tabla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890A30-D2F0-1DDA-9C21-683C81BF8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212" y="228600"/>
            <a:ext cx="9592236" cy="652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3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719FC-7FA9-D834-F014-77F206E01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1D77A1D-C6CC-22B6-94DF-07BD6C897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Info tabla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D0B90B-3C2C-05E1-EFF4-0E5A6D0BC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251" y="1676400"/>
            <a:ext cx="10732597" cy="499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26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STATUS PREDMETA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b="1" dirty="0">
              <a:solidFill>
                <a:prstClr val="black"/>
              </a:solidFill>
              <a:latin typeface="Corbel" pitchFamily="34" charset="0"/>
            </a:endParaRPr>
          </a:p>
          <a:p>
            <a:pPr marL="1174750" lvl="3" indent="-277813" algn="just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CS" sz="2400" b="1" u="sng" dirty="0">
                <a:solidFill>
                  <a:srgbClr val="C00000"/>
                </a:solidFill>
              </a:rPr>
              <a:t>Glavni predmet </a:t>
            </a:r>
            <a:r>
              <a:rPr lang="sr-Latn-CS" sz="2400" dirty="0">
                <a:solidFill>
                  <a:prstClr val="black"/>
                </a:solidFill>
              </a:rPr>
              <a:t>za studijski program PUM </a:t>
            </a:r>
          </a:p>
          <a:p>
            <a:pPr marL="896937" lvl="3" indent="0" algn="just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CS" sz="2400" dirty="0">
              <a:solidFill>
                <a:prstClr val="black"/>
              </a:solidFill>
            </a:endParaRPr>
          </a:p>
          <a:p>
            <a:pPr marL="1174750" lvl="3" indent="-277813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>
                <a:solidFill>
                  <a:prstClr val="black"/>
                </a:solidFill>
              </a:rPr>
              <a:t>Prvi i jedini rok za polaganje – </a:t>
            </a:r>
            <a:r>
              <a:rPr lang="sr-Latn-CS" sz="2400" b="1" dirty="0">
                <a:solidFill>
                  <a:srgbClr val="C00000"/>
                </a:solidFill>
              </a:rPr>
              <a:t>junski rok!</a:t>
            </a:r>
          </a:p>
          <a:p>
            <a:pPr marL="896937" lvl="3" indent="0" algn="just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endParaRPr lang="sr-Latn-CS" sz="2400" b="1" dirty="0">
              <a:solidFill>
                <a:srgbClr val="C00000"/>
              </a:solidFill>
            </a:endParaRPr>
          </a:p>
          <a:p>
            <a:pPr marL="1174750" lvl="3" indent="-277813" algn="just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CS" sz="2400" dirty="0">
                <a:solidFill>
                  <a:srgbClr val="FF0000"/>
                </a:solidFill>
              </a:rPr>
              <a:t> </a:t>
            </a:r>
            <a:r>
              <a:rPr lang="sr-Latn-CS" sz="2400" dirty="0">
                <a:solidFill>
                  <a:prstClr val="black"/>
                </a:solidFill>
              </a:rPr>
              <a:t>Ukoliko student ne izađe ili položi ispit u junskom roku – </a:t>
            </a:r>
            <a:r>
              <a:rPr lang="sr-Latn-CS" sz="2400" b="1" u="sng" dirty="0">
                <a:solidFill>
                  <a:srgbClr val="C00000"/>
                </a:solidFill>
              </a:rPr>
              <a:t>obnavlja godinu</a:t>
            </a:r>
            <a:r>
              <a:rPr lang="sr-Latn-CS" sz="2400" dirty="0">
                <a:solidFill>
                  <a:srgbClr val="C00000"/>
                </a:solidFill>
              </a:rPr>
              <a:t>!!!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9925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924" y="1524000"/>
            <a:ext cx="9430151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2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631" y="1524000"/>
            <a:ext cx="9332738" cy="525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0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0363200" cy="5257800"/>
          </a:xfrm>
        </p:spPr>
        <p:txBody>
          <a:bodyPr>
            <a:normAutofit/>
          </a:bodyPr>
          <a:lstStyle/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/>
              <a:t>PLANIRANJE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/>
              <a:t>PRIPREMA 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Obezbeđivanje programskih projekata 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Utvrđivanje rediteljske koncepcije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Formiranje autorskog dela ekipe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 i odobrenje predkalkulacije troškova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Formiranje užeg dela ekipe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Određivanje mesta i načina realizacije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i razrada knjige snimanja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9815" y="2699441"/>
            <a:ext cx="4482432" cy="33618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153" y="2947131"/>
            <a:ext cx="4522814" cy="28267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209" y="3195905"/>
            <a:ext cx="4522814" cy="22614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281" y="2709887"/>
            <a:ext cx="4604731" cy="30690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2707" y="2961171"/>
            <a:ext cx="4649814" cy="24334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673" y="2612592"/>
            <a:ext cx="4500592" cy="31684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696" y="2955778"/>
            <a:ext cx="4581555" cy="25844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8744" y="3446853"/>
            <a:ext cx="4572937" cy="15243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488" y="3000339"/>
            <a:ext cx="4565290" cy="24966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1530319"/>
            <a:ext cx="3657600" cy="525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7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8C485-58D3-ED5C-09C2-AC5D952BE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89D90-62EF-ABEA-4A23-E226939C1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E2C3C-3539-8A5B-B413-0E4E62E002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0363200" cy="5257800"/>
          </a:xfrm>
        </p:spPr>
        <p:txBody>
          <a:bodyPr>
            <a:normAutofit/>
          </a:bodyPr>
          <a:lstStyle/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Izrada, usvajanje i tehnička razrada idejnih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     </a:t>
            </a:r>
            <a:r>
              <a:rPr lang="vi-VN" sz="2400" dirty="0">
                <a:latin typeface="Corbel" pitchFamily="34" charset="0"/>
              </a:rPr>
              <a:t>skica dekora, kostima i maske 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Izbor i angažovanje izvođača </a:t>
            </a:r>
            <a:endParaRPr lang="sr-Latn-RS" sz="2400" dirty="0">
              <a:latin typeface="Corbel" pitchFamily="34" charset="0"/>
            </a:endParaRP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operativnog plana rada ekipe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i odobrenje kalkulacije troškova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Zaključivanje ugovora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80AB251-1C47-4351-BA02-84E42E04F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974" y="2638338"/>
            <a:ext cx="4631994" cy="30690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17D7D9F-EB2A-D0C1-C6D2-81D724DDE6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974" y="2370532"/>
            <a:ext cx="4658035" cy="34910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331C1DD-A8FA-D351-8BB6-F93C256414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974" y="2384801"/>
            <a:ext cx="4482432" cy="34161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5A6993E-D014-A273-E0B3-C5FD1D598A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4598" y="2495264"/>
            <a:ext cx="4523589" cy="30157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4CEBE7C-4931-A92A-5BF2-192B343A45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1846" y="3105399"/>
            <a:ext cx="4529362" cy="221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5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A2539-63B2-4E54-922F-E5C57A110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A490E-4503-120E-3DF4-35D30CD13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AC0AB-3D24-CA03-A232-D249528C12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dekora, kostima i maske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Obezbeđivanje scenske i igrajuće rekvizite 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Obezbeđivanje muzike i tonskih efekata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Izbor i nabavka VTR materijala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Obezbeđivanje prostorno tehničkih i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   </a:t>
            </a:r>
            <a:r>
              <a:rPr lang="vi-VN" sz="2400" dirty="0">
                <a:latin typeface="Corbel" pitchFamily="34" charset="0"/>
              </a:rPr>
              <a:t>kadrovskih  kapaciteta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Formiranje punog sastava proizvodne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Izrada špice, džinglova, foršpana i potrebne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</a:t>
            </a:r>
            <a:r>
              <a:rPr lang="vi-VN" sz="2400" dirty="0">
                <a:latin typeface="Corbel" pitchFamily="34" charset="0"/>
              </a:rPr>
              <a:t>el. grafičke obrade</a:t>
            </a:r>
            <a:endParaRPr lang="sr-Latn-RS" sz="20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4C3EBF-4B91-92CF-5D90-9B68A0888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6678" y="2455448"/>
            <a:ext cx="5318136" cy="35403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5FC375-3561-D8E8-81AE-2503232603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8376" y="1710046"/>
            <a:ext cx="4724400" cy="49193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394D8F-CFB2-E577-1BE1-90152E7E64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2356" y="2247183"/>
            <a:ext cx="5122652" cy="37139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20A21C-CB3D-1AAD-8A9C-5C7DE9FBB4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6443" y="2950517"/>
            <a:ext cx="5373577" cy="23229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1CFD2D-E80C-237C-6CE1-988C1EEF4B2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5959" y="2427649"/>
            <a:ext cx="5407244" cy="36012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335B80-5724-1F30-6693-CC3434F6E52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0604" y="2274430"/>
            <a:ext cx="5300381" cy="39589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5CE07-31C7-5E65-5FA0-FF983FF9558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0229" y="3103479"/>
            <a:ext cx="5359371" cy="197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17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BC6E8-B492-DD5E-5C66-1206A5AE4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65C24-F48F-26A3-29FE-8DE7B6571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89707-E985-F78A-C356-4584CCF33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REALIZACIJA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Hladna proba u opremljenom objektu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Tehnička priprema za rad u objektu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Postavljanje opšteg svetla</a:t>
            </a:r>
          </a:p>
          <a:p>
            <a:pPr marL="6302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Kadriranje </a:t>
            </a: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6E0C535-040D-26F4-A131-A9FDCE1DF3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632" y="2492668"/>
            <a:ext cx="5288665" cy="33793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889DCC-58F4-8622-92D3-E8EED156A4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6098" y="2689216"/>
            <a:ext cx="5068703" cy="28511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8AEC61-EA83-3C3D-FF63-6E92059D2D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5372" y="2865512"/>
            <a:ext cx="5300910" cy="21866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90669D9-0183-CDD7-789A-B0549A132A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241" y="2930391"/>
            <a:ext cx="5081436" cy="19055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F7D7CE-BD40-ED18-E7D9-24A78AB56F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5460" y="2953719"/>
            <a:ext cx="5317650" cy="299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Podešavanje svetla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Progon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Korekcija svetla i podešavanje kamera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Kostimiranje, maskiranje i šminkanje 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    </a:t>
            </a:r>
            <a:r>
              <a:rPr lang="vi-VN" sz="2400" dirty="0">
                <a:latin typeface="Corbel" pitchFamily="34" charset="0"/>
              </a:rPr>
              <a:t>izvođača 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Generalna proba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Snimanje/direktan prenos 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hr-HR" sz="1800" dirty="0">
              <a:solidFill>
                <a:prstClr val="black"/>
              </a:solidFill>
            </a:endParaRP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579" y="2669145"/>
            <a:ext cx="5389210" cy="27425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295" y="2269656"/>
            <a:ext cx="5348020" cy="35631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5673" y="2484545"/>
            <a:ext cx="5541020" cy="31217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406" y="2760207"/>
            <a:ext cx="5110895" cy="2555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075" y="2081560"/>
            <a:ext cx="5262704" cy="39494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8500" y="2562220"/>
            <a:ext cx="5262703" cy="2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7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E46FF-0549-6E13-E60F-E059E518B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7E833-CF42-FC71-B498-EFC6A5065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7F8AC-0FEB-98C7-3DF6-3A5A82B6D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FINALIZACIJA</a:t>
            </a: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Završni radovi u proizvodnji emisije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Redakcijski pregled, usvajanje i 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hr-HR" sz="2000" dirty="0">
                <a:solidFill>
                  <a:prstClr val="black"/>
                </a:solidFill>
              </a:rPr>
              <a:t>     </a:t>
            </a:r>
            <a:r>
              <a:rPr lang="hr-HR" sz="2400" dirty="0">
                <a:solidFill>
                  <a:prstClr val="black"/>
                </a:solidFill>
              </a:rPr>
              <a:t>primopredaja emisije</a:t>
            </a:r>
            <a:endParaRPr lang="hr-HR" sz="2000" dirty="0">
              <a:solidFill>
                <a:prstClr val="black"/>
              </a:solidFill>
            </a:endParaRPr>
          </a:p>
          <a:p>
            <a:pPr marL="541338" lvl="1" indent="-1857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solidFill>
                  <a:prstClr val="black"/>
                </a:solidFill>
              </a:rPr>
              <a:t>Analiza ostvarenih i planiranih troškova</a:t>
            </a:r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hr-HR" sz="1800" dirty="0">
              <a:solidFill>
                <a:prstClr val="black"/>
              </a:solidFill>
            </a:endParaRP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A26076-C7C1-B64B-4D63-65E6F4EA1D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353" y="2419094"/>
            <a:ext cx="5395822" cy="28454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98F612-DB8A-F0DD-ED3C-7217C28F2A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6407" y="2434861"/>
            <a:ext cx="5492561" cy="36617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776B61-BFAA-74A9-135B-631FDC0638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9679" y="2248795"/>
            <a:ext cx="5376001" cy="41556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02A5D4C-56C6-095F-130F-67B93F92CC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6950" y="2674388"/>
            <a:ext cx="5498953" cy="293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8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2042</TotalTime>
  <Words>1027</Words>
  <Application>Microsoft Office PowerPoint</Application>
  <PresentationFormat>Widescreen</PresentationFormat>
  <Paragraphs>279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O predmetu ...</vt:lpstr>
      <vt:lpstr>Tehnološki proces proizvodnje i emitovanja TV programa</vt:lpstr>
      <vt:lpstr>Tehnološki proces proizvodnje i emitovanja TV programa</vt:lpstr>
      <vt:lpstr>Tehnološki proces proizvodnje i emitovanja TV programa</vt:lpstr>
      <vt:lpstr>Tehnološki proces proizvodnje i emitovanja TV programa</vt:lpstr>
      <vt:lpstr>Tehnološki proces proizvodnje i emitovanja TV programa</vt:lpstr>
      <vt:lpstr>Tehnološki proces proizvodnje i emitovanja TV programa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  <vt:lpstr>Silabusi</vt:lpstr>
      <vt:lpstr>Prateći materijali</vt:lpstr>
      <vt:lpstr>Seminarski rad</vt:lpstr>
      <vt:lpstr>Ispitna pitanja</vt:lpstr>
      <vt:lpstr>Rezultati</vt:lpstr>
      <vt:lpstr>Rezultati</vt:lpstr>
      <vt:lpstr>Info tabla</vt:lpstr>
      <vt:lpstr>Info tabla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507</cp:revision>
  <dcterms:created xsi:type="dcterms:W3CDTF">2006-08-16T00:00:00Z</dcterms:created>
  <dcterms:modified xsi:type="dcterms:W3CDTF">2025-08-07T12:45:09Z</dcterms:modified>
</cp:coreProperties>
</file>